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4" r:id="rId3"/>
    <p:sldId id="263" r:id="rId4"/>
    <p:sldId id="262" r:id="rId5"/>
    <p:sldId id="265" r:id="rId6"/>
    <p:sldId id="266" r:id="rId7"/>
    <p:sldId id="267" r:id="rId8"/>
    <p:sldId id="270" r:id="rId9"/>
    <p:sldId id="271" r:id="rId10"/>
    <p:sldId id="272" r:id="rId11"/>
    <p:sldId id="268" r:id="rId12"/>
    <p:sldId id="273" r:id="rId13"/>
    <p:sldId id="26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0291" y="-47257"/>
            <a:ext cx="5065654" cy="7740651"/>
          </a:xfrm>
          <a:prstGeom prst="rect">
            <a:avLst/>
          </a:prstGeom>
        </p:spPr>
      </p:pic>
      <p:sp>
        <p:nvSpPr>
          <p:cNvPr id="10" name="71 Rectángulo"/>
          <p:cNvSpPr/>
          <p:nvPr userDrawn="1"/>
        </p:nvSpPr>
        <p:spPr>
          <a:xfrm>
            <a:off x="-25341" y="1292717"/>
            <a:ext cx="10275470" cy="51670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MX" sz="1800" dirty="0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505697"/>
            <a:ext cx="10058400" cy="281941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4" y="107812"/>
            <a:ext cx="4611824" cy="1184905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15" y="1283107"/>
            <a:ext cx="12233429" cy="1103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95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129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89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3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2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41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53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54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8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71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7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EDAA34-3F05-43F2-885D-3C92D505B936}" type="datetimeFigureOut">
              <a:rPr lang="es-MX" smtClean="0"/>
              <a:t>10/02/2022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D81263-2E21-4477-A5DD-3CE33070F67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-50" baseline="0">
          <a:solidFill>
            <a:schemeClr val="accent3"/>
          </a:solidFill>
          <a:latin typeface="Literata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accent5"/>
          </a:solidFill>
          <a:latin typeface="Literata" pitchFamily="2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accent5"/>
          </a:solidFill>
          <a:latin typeface="Literata" pitchFamily="2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accent5"/>
          </a:solidFill>
          <a:latin typeface="Literata" pitchFamily="2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accent5"/>
          </a:solidFill>
          <a:latin typeface="Literata" pitchFamily="2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accent5"/>
          </a:solidFill>
          <a:latin typeface="Literata" pitchFamily="2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“SISTEMA </a:t>
            </a:r>
            <a:r>
              <a:rPr lang="es-MX" dirty="0"/>
              <a:t>ESTATAL DE INFORMACIÓN </a:t>
            </a:r>
            <a:r>
              <a:rPr lang="es-MX" dirty="0" smtClean="0"/>
              <a:t>AGROPECUARIA”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0122" y="6069269"/>
            <a:ext cx="4534267" cy="654260"/>
          </a:xfrm>
        </p:spPr>
        <p:txBody>
          <a:bodyPr/>
          <a:lstStyle/>
          <a:p>
            <a:r>
              <a:rPr lang="es-MX" sz="1200" dirty="0">
                <a:latin typeface="Literata"/>
              </a:rPr>
              <a:t>FECHA DE </a:t>
            </a:r>
            <a:r>
              <a:rPr lang="es-MX" sz="1200" dirty="0" smtClean="0">
                <a:latin typeface="Literata"/>
              </a:rPr>
              <a:t>ACTUALIZACIÓN:10/FEBRERO/2022</a:t>
            </a:r>
            <a:endParaRPr lang="es-MX" sz="1200" dirty="0">
              <a:latin typeface="Literata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11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18212" y="107576"/>
            <a:ext cx="7673788" cy="96818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PLATAFORMA ESTATAL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AGROPECUARIA</a:t>
            </a:r>
            <a:b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TIPOS DE CONSULTAS CON LA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PLATAFORMA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DEL SEA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1452282"/>
            <a:ext cx="10058400" cy="4639236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latin typeface="Literata"/>
              </a:rPr>
              <a:t>Por Cultivo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  <a:latin typeface="Literata"/>
              </a:rPr>
              <a:t>Ultimo cierre agrícola por cultivo, con las variables de superficie sembrada (ha), producción obtenida (ton, miles litros, gruesas) y valor de la producción (miles de pesos</a:t>
            </a:r>
            <a:r>
              <a:rPr lang="es-MX" sz="2000" dirty="0" smtClean="0">
                <a:solidFill>
                  <a:schemeClr val="bg1"/>
                </a:solidFill>
                <a:latin typeface="Literata"/>
              </a:rPr>
              <a:t>).</a:t>
            </a:r>
            <a:endParaRPr lang="es-MX" sz="2000" dirty="0">
              <a:solidFill>
                <a:schemeClr val="bg1"/>
              </a:solidFill>
              <a:latin typeface="Literata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  <a:latin typeface="Literata"/>
              </a:rPr>
              <a:t>Principales municipios que producen el cultivo</a:t>
            </a:r>
            <a:r>
              <a:rPr lang="es-MX" sz="2000" dirty="0" smtClean="0">
                <a:solidFill>
                  <a:schemeClr val="bg1"/>
                </a:solidFill>
                <a:latin typeface="Literata"/>
              </a:rPr>
              <a:t>.</a:t>
            </a:r>
            <a:endParaRPr lang="es-MX" sz="2000" dirty="0">
              <a:solidFill>
                <a:schemeClr val="bg1"/>
              </a:solidFill>
              <a:latin typeface="Literata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  <a:latin typeface="Literata"/>
              </a:rPr>
              <a:t>Lugar Nacional que ocupa SLP referente al cultivo.</a:t>
            </a:r>
          </a:p>
          <a:p>
            <a:pPr algn="just"/>
            <a:r>
              <a:rPr lang="es-MX" sz="2000" dirty="0">
                <a:latin typeface="Literata"/>
              </a:rPr>
              <a:t>Por Especie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  <a:latin typeface="Literata"/>
              </a:rPr>
              <a:t>Ultimo cierre pecuario por especie, con las variables de producción obtenida (ton, miles litros) y valor de la producción (miles de pesos</a:t>
            </a:r>
            <a:r>
              <a:rPr lang="es-MX" sz="2000" dirty="0" smtClean="0">
                <a:solidFill>
                  <a:schemeClr val="bg1"/>
                </a:solidFill>
                <a:latin typeface="Literata"/>
              </a:rPr>
              <a:t>).</a:t>
            </a:r>
            <a:endParaRPr lang="es-MX" sz="2000" dirty="0">
              <a:solidFill>
                <a:schemeClr val="bg1"/>
              </a:solidFill>
              <a:latin typeface="Literata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  <a:latin typeface="Literata"/>
              </a:rPr>
              <a:t>Principales municipios</a:t>
            </a:r>
            <a:r>
              <a:rPr lang="es-MX" sz="2000" dirty="0" smtClean="0">
                <a:solidFill>
                  <a:schemeClr val="bg1"/>
                </a:solidFill>
                <a:latin typeface="Literata"/>
              </a:rPr>
              <a:t>.</a:t>
            </a:r>
            <a:endParaRPr lang="es-MX" sz="2000" dirty="0">
              <a:solidFill>
                <a:schemeClr val="bg1"/>
              </a:solidFill>
              <a:latin typeface="Literata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  <a:latin typeface="Literata"/>
              </a:rPr>
              <a:t>Lugar Nacional que ocupa SLP referente a la especie.</a:t>
            </a:r>
          </a:p>
          <a:p>
            <a:pPr algn="just"/>
            <a:r>
              <a:rPr lang="es-MX" sz="2000" dirty="0">
                <a:latin typeface="Literata"/>
              </a:rPr>
              <a:t>Por Programa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29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4765" y="228226"/>
            <a:ext cx="7687235" cy="834091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CAMPO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POTOSINO </a:t>
            </a:r>
            <a:b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(MEDIO DE DIFUSIÓN)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1452282"/>
            <a:ext cx="10058400" cy="2460812"/>
          </a:xfrm>
        </p:spPr>
        <p:txBody>
          <a:bodyPr>
            <a:normAutofit/>
          </a:bodyPr>
          <a:lstStyle/>
          <a:p>
            <a:pPr algn="just"/>
            <a:r>
              <a:rPr lang="es-MX" sz="2000" b="0" cap="none" dirty="0">
                <a:latin typeface="Literata"/>
              </a:rPr>
              <a:t>E</a:t>
            </a:r>
            <a:r>
              <a:rPr lang="es-MX" sz="2000" b="0" cap="none" dirty="0" smtClean="0">
                <a:latin typeface="Literata"/>
              </a:rPr>
              <a:t>l sector agropecuario tiene una importancia vital par todos los países, contribuye a la compensación de la necesidad de alimentos y también a la prosperidad de las y los ciudadanos y a la industria y economía.</a:t>
            </a:r>
          </a:p>
          <a:p>
            <a:pPr algn="just"/>
            <a:r>
              <a:rPr lang="es-MX" sz="2000" b="0" cap="none" dirty="0" smtClean="0">
                <a:latin typeface="Literata"/>
              </a:rPr>
              <a:t>San Luis potosí es un estado privilegiado con una gran diversidad de suelos y clima, con cuatro regiones, en donde se destacan varios cultivos a nivel estatal y nacional y que es importante que conozcamos lo que producimos.</a:t>
            </a:r>
          </a:p>
          <a:p>
            <a:endParaRPr lang="es-MX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00051" y="3783105"/>
            <a:ext cx="5125937" cy="24832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b="1" kern="1200" cap="all" spc="200" baseline="0">
                <a:solidFill>
                  <a:schemeClr val="bg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accent5"/>
                </a:solidFill>
                <a:latin typeface="Literata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accent5"/>
                </a:solidFill>
                <a:latin typeface="Literata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accent5"/>
                </a:solidFill>
                <a:latin typeface="Literata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accent5"/>
                </a:solidFill>
                <a:latin typeface="Literata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b="0" cap="none" dirty="0" smtClean="0">
                <a:latin typeface="Literata"/>
              </a:rPr>
              <a:t>Campo potosino es un portal creado con el objetivo de mantenerles al tanto del desarrollo del sector agropecuario potosino, del crecimiento, de los logros y que encuentren datos agrícolas y ganaderos de cada uno de los 58 municipios que integran nuestro estado.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564" y="3415551"/>
            <a:ext cx="5070523" cy="28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1294" y="1411941"/>
            <a:ext cx="1019287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  <a:latin typeface="Literata"/>
              </a:rPr>
              <a:t>Los datos del Sistema Estatal de Información nos permite conocer en que municipios y/o zonas del estado de San Luis Potosí se producen cada uno de los cultivos (por el tipo de clima y suelo) y así obtener una mejor cosecha</a:t>
            </a:r>
            <a:r>
              <a:rPr lang="es-MX" sz="2000" dirty="0" smtClean="0">
                <a:solidFill>
                  <a:schemeClr val="bg1"/>
                </a:solidFill>
                <a:latin typeface="Literata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bg1"/>
              </a:solidFill>
              <a:latin typeface="Literata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  <a:latin typeface="Literata"/>
              </a:rPr>
              <a:t>Conocer los datos estadísticos nos ayuda para la toma de decisiones e impulsar el desarrollo agropecuario en las diferentes zonas, con cada actividad económica (ventas o autoconsumo</a:t>
            </a:r>
            <a:r>
              <a:rPr lang="es-MX" sz="2000" dirty="0" smtClean="0">
                <a:solidFill>
                  <a:schemeClr val="bg1"/>
                </a:solidFill>
                <a:latin typeface="Literata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bg1"/>
              </a:solidFill>
              <a:latin typeface="Literata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  <a:latin typeface="Literata"/>
              </a:rPr>
              <a:t>Permite conocer indicadores para que las instituciones publicas puedan crear, desarrollar y dar seguimiento a los proyectos productivos del sector.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dirty="0" smtClean="0">
              <a:solidFill>
                <a:schemeClr val="bg1"/>
              </a:solidFill>
              <a:latin typeface="Literata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bg1"/>
                </a:solidFill>
                <a:latin typeface="Literata"/>
              </a:rPr>
              <a:t>Es </a:t>
            </a:r>
            <a:r>
              <a:rPr lang="es-MX" sz="2000" dirty="0">
                <a:solidFill>
                  <a:schemeClr val="bg1"/>
                </a:solidFill>
                <a:latin typeface="Literata"/>
              </a:rPr>
              <a:t>importante para proporcionar información comparativa y confiable que ayude al desarrollo de una investigación agropecuaria.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dirty="0" smtClean="0">
              <a:solidFill>
                <a:schemeClr val="bg1"/>
              </a:solidFill>
              <a:latin typeface="Literata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bg1"/>
                </a:solidFill>
                <a:latin typeface="Literata"/>
              </a:rPr>
              <a:t>A </a:t>
            </a:r>
            <a:r>
              <a:rPr lang="es-MX" sz="2000" dirty="0">
                <a:solidFill>
                  <a:schemeClr val="bg1"/>
                </a:solidFill>
                <a:latin typeface="Literata"/>
              </a:rPr>
              <a:t>través del SIAP y SADER, SEDARH puede monitorear y brindar esta información estadística.</a:t>
            </a:r>
          </a:p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795682" y="430306"/>
            <a:ext cx="485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Literata"/>
              </a:rPr>
              <a:t>RESUMEN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Literata"/>
            </a:endParaRPr>
          </a:p>
        </p:txBody>
      </p:sp>
    </p:spTree>
    <p:extLst>
      <p:ext uri="{BB962C8B-B14F-4D97-AF65-F5344CB8AC3E}">
        <p14:creationId xmlns:p14="http://schemas.microsoft.com/office/powerpoint/2010/main" val="149931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/>
              <a:t>GRACIAS POR SU </a:t>
            </a:r>
            <a:r>
              <a:rPr lang="es-MX" sz="6000" dirty="0" smtClean="0"/>
              <a:t>ATENCIÓN</a:t>
            </a:r>
            <a:endParaRPr lang="es-MX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7280" y="4859033"/>
            <a:ext cx="6941290" cy="1487979"/>
          </a:xfrm>
        </p:spPr>
        <p:txBody>
          <a:bodyPr>
            <a:normAutofit fontScale="55000" lnSpcReduction="20000"/>
          </a:bodyPr>
          <a:lstStyle/>
          <a:p>
            <a:r>
              <a:rPr lang="es-MX" sz="3300" b="0" cap="none" dirty="0" smtClean="0">
                <a:latin typeface="Literata"/>
              </a:rPr>
              <a:t>Dirección de informática / SEDARH</a:t>
            </a:r>
          </a:p>
          <a:p>
            <a:r>
              <a:rPr lang="es-MX" sz="3300" b="0" cap="none" dirty="0">
                <a:latin typeface="Literata"/>
              </a:rPr>
              <a:t>P</a:t>
            </a:r>
            <a:r>
              <a:rPr lang="es-MX" sz="3300" b="0" cap="none" dirty="0" smtClean="0">
                <a:latin typeface="Literata"/>
              </a:rPr>
              <a:t>ortal web http://www.campopotosino.gob.mx/</a:t>
            </a:r>
          </a:p>
          <a:p>
            <a:r>
              <a:rPr lang="es-MX" sz="3300" b="0" cap="none" dirty="0">
                <a:latin typeface="Literata"/>
              </a:rPr>
              <a:t>C</a:t>
            </a:r>
            <a:r>
              <a:rPr lang="es-MX" sz="3300" b="0" cap="none" dirty="0" smtClean="0">
                <a:latin typeface="Literata"/>
              </a:rPr>
              <a:t>orreo electrónico dirinformatica.sedarh@gmail.com</a:t>
            </a:r>
            <a:endParaRPr lang="es-MX" sz="3300" b="0" cap="none" dirty="0">
              <a:latin typeface="Literata"/>
            </a:endParaRPr>
          </a:p>
          <a:p>
            <a:r>
              <a:rPr lang="es-MX" sz="3300" b="0" cap="none" dirty="0" smtClean="0">
                <a:latin typeface="Literata"/>
              </a:rPr>
              <a:t>Teléfonos: 8341327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682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4765" y="174812"/>
            <a:ext cx="7687235" cy="914401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¿QUE ES EL SISTEMA ESTATAL DE INFORMACIÓN AGROPECUARIA?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16106" y="1479175"/>
            <a:ext cx="10085294" cy="482749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sz="2800" b="0" cap="none" dirty="0" smtClean="0">
                <a:latin typeface="Literata"/>
              </a:rPr>
              <a:t>En la entidad potosina el sistema estatal agropecuario opera brindando información relevante, confiable, oportuna, accesible, comparable, suficiente y de fácil consulta, sobre las actividades agrícola y pecuaria desarrolladas en el estado de san Luis potosí, principalmente para la toma de decisiones de los agentes involucrados en la actividad, y que la información llegue a todos los usuarios involucrados en tiempo real (esta información podrá ser consultada de manera anual o mensual).</a:t>
            </a:r>
          </a:p>
          <a:p>
            <a:pPr algn="just"/>
            <a:endParaRPr lang="es-MX" sz="300" dirty="0">
              <a:latin typeface="Literata"/>
            </a:endParaRPr>
          </a:p>
          <a:p>
            <a:pPr algn="just"/>
            <a:r>
              <a:rPr lang="es-MX" sz="2900" b="0" cap="none" dirty="0">
                <a:latin typeface="Literata"/>
              </a:rPr>
              <a:t>E</a:t>
            </a:r>
            <a:r>
              <a:rPr lang="es-MX" sz="2900" b="0" cap="none" dirty="0" smtClean="0">
                <a:latin typeface="Literata"/>
              </a:rPr>
              <a:t>ste sistema se divide en 3 partes: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latin typeface="Literata"/>
              </a:rPr>
              <a:t> </a:t>
            </a:r>
            <a:r>
              <a:rPr lang="es-MX" dirty="0">
                <a:latin typeface="Literata"/>
              </a:rPr>
              <a:t>Información Estatal Agropecuaria</a:t>
            </a:r>
          </a:p>
          <a:p>
            <a:pPr lvl="2" algn="l">
              <a:buFont typeface="Wingdings" panose="05000000000000000000" pitchFamily="2" charset="2"/>
              <a:buChar char="§"/>
            </a:pPr>
            <a:r>
              <a:rPr lang="es-MX" sz="2900" dirty="0" smtClean="0">
                <a:solidFill>
                  <a:schemeClr val="bg1"/>
                </a:solidFill>
                <a:latin typeface="Literata"/>
              </a:rPr>
              <a:t>Estadísticas </a:t>
            </a:r>
            <a:r>
              <a:rPr lang="es-MX" sz="2900" dirty="0">
                <a:solidFill>
                  <a:schemeClr val="bg1"/>
                </a:solidFill>
                <a:latin typeface="Literata"/>
              </a:rPr>
              <a:t>Agropecuarias</a:t>
            </a:r>
          </a:p>
          <a:p>
            <a:pPr lvl="2" algn="l">
              <a:buFont typeface="Wingdings" panose="05000000000000000000" pitchFamily="2" charset="2"/>
              <a:buChar char="§"/>
            </a:pPr>
            <a:r>
              <a:rPr lang="es-MX" sz="2900" dirty="0">
                <a:solidFill>
                  <a:schemeClr val="bg1"/>
                </a:solidFill>
                <a:latin typeface="Literata"/>
              </a:rPr>
              <a:t>Padrones Agropecuarios </a:t>
            </a:r>
          </a:p>
          <a:p>
            <a:pPr lvl="2" algn="l">
              <a:buFont typeface="Wingdings" panose="05000000000000000000" pitchFamily="2" charset="2"/>
              <a:buChar char="§"/>
            </a:pPr>
            <a:r>
              <a:rPr lang="es-MX" sz="2900" dirty="0">
                <a:solidFill>
                  <a:schemeClr val="bg1"/>
                </a:solidFill>
                <a:latin typeface="Literata"/>
              </a:rPr>
              <a:t>Sistema de Información </a:t>
            </a:r>
            <a:r>
              <a:rPr lang="es-MX" sz="2900" dirty="0" smtClean="0">
                <a:solidFill>
                  <a:schemeClr val="bg1"/>
                </a:solidFill>
                <a:latin typeface="Literata"/>
              </a:rPr>
              <a:t>Geográfica</a:t>
            </a:r>
            <a:endParaRPr lang="es-MX" sz="2900" dirty="0">
              <a:solidFill>
                <a:schemeClr val="bg1"/>
              </a:solidFill>
              <a:latin typeface="Literat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Literata"/>
              </a:rPr>
              <a:t> Plataforma Estatal Agropecuaria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Literata"/>
              </a:rPr>
              <a:t> Medios de Difusión (Campo Potosino)</a:t>
            </a:r>
          </a:p>
        </p:txBody>
      </p:sp>
    </p:spTree>
    <p:extLst>
      <p:ext uri="{BB962C8B-B14F-4D97-AF65-F5344CB8AC3E}">
        <p14:creationId xmlns:p14="http://schemas.microsoft.com/office/powerpoint/2010/main" val="11536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4765" y="241673"/>
            <a:ext cx="7687235" cy="834091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INFORMACIÓN ESTATAL AGROPECUARIA</a:t>
            </a:r>
            <a:br>
              <a:rPr lang="es-MX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(ESTADÍSTICAS AGROPECUARIAS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1734671"/>
            <a:ext cx="10058400" cy="420893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MX" sz="2200" b="0" kern="0" cap="none" dirty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s-MX" sz="2200" b="0" kern="0" cap="none" dirty="0" smtClean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nformación estadística agropecuaria para consulta de las diversas cadenas agroalimentarias que existen en el estado. </a:t>
            </a:r>
          </a:p>
          <a:p>
            <a:pPr lvl="0"/>
            <a:endParaRPr lang="es-MX" sz="2200" b="0" kern="0" cap="none" dirty="0" smtClean="0">
              <a:latin typeface="Literata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MX" sz="2200" b="0" kern="0" cap="none" dirty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s-MX" sz="2200" b="0" kern="0" cap="none" dirty="0" smtClean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or ello en relación a la actividad agrícola, se tiene principalmente avances de ciclos agrícolas (cultivos, superficie sembrada, cosechada, siniestros, rendimientos, precio medio rural, volumen y valor de la producción, precios rurales), en tanto que para las actividades pecuarias se genera la información concerniente al ganado bovino, ovino, caprinos, avícola, porcino y colmenas, dando a conocer variables como volumen y valor de la producción.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es-MX" sz="2200" b="0" kern="0" cap="none" dirty="0" smtClean="0">
              <a:latin typeface="Literata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s-MX" sz="2200" b="0" kern="0" cap="none" dirty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s-MX" sz="2200" b="0" kern="0" cap="none" dirty="0" smtClean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odos los reportes generados permiten conocer las estadísticas nacionales, estatales y municipales</a:t>
            </a:r>
            <a:r>
              <a:rPr lang="es-MX" sz="2200" b="0" kern="0" cap="none" smtClean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88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1318" y="268568"/>
            <a:ext cx="7700682" cy="82064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INFORMACIÓN ESTATAL AGROPECUARIA</a:t>
            </a:r>
            <a:br>
              <a:rPr lang="es-MX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(ESTADÍSTICAS AGROPECUARIAS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1792" y="1551056"/>
            <a:ext cx="10625784" cy="734944"/>
          </a:xfrm>
        </p:spPr>
        <p:txBody>
          <a:bodyPr/>
          <a:lstStyle/>
          <a:p>
            <a:r>
              <a:rPr lang="es-MX" sz="2000" b="0" cap="none" dirty="0" smtClean="0">
                <a:latin typeface="Literata"/>
              </a:rPr>
              <a:t>¿De donde proviene los datos que se publican respecto a la estadística agropecuaria?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968" t="16104" r="13339" b="4814"/>
          <a:stretch/>
        </p:blipFill>
        <p:spPr>
          <a:xfrm>
            <a:off x="2770754" y="2191870"/>
            <a:ext cx="6564206" cy="407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1319" y="214779"/>
            <a:ext cx="7700682" cy="887879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INFORMACIÓN ESTATAL AGROPECUARIA</a:t>
            </a:r>
            <a:br>
              <a:rPr lang="es-MX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(PADRONES AGROPECUARIOS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8529" y="1479176"/>
            <a:ext cx="10206318" cy="3926542"/>
          </a:xfrm>
        </p:spPr>
        <p:txBody>
          <a:bodyPr>
            <a:normAutofit/>
          </a:bodyPr>
          <a:lstStyle/>
          <a:p>
            <a:pPr algn="just"/>
            <a:r>
              <a:rPr lang="es-MX" sz="2000" b="0" cap="none" dirty="0">
                <a:latin typeface="Literata"/>
              </a:rPr>
              <a:t>L</a:t>
            </a:r>
            <a:r>
              <a:rPr lang="es-MX" sz="2000" b="0" cap="none" dirty="0" smtClean="0">
                <a:latin typeface="Literata"/>
              </a:rPr>
              <a:t>a realización de padrones agropecuarios nos va a permitir integrar, registrar datos de los productores, recabar y difundir información de las unidades de producción agroalimentaria del estado de san Luis potosí. </a:t>
            </a:r>
          </a:p>
          <a:p>
            <a:pPr algn="just"/>
            <a:r>
              <a:rPr lang="es-MX" sz="2000" b="0" cap="none" dirty="0" smtClean="0">
                <a:latin typeface="Literata"/>
              </a:rPr>
              <a:t>Este tipo de actividad se realiza mediante la </a:t>
            </a:r>
            <a:r>
              <a:rPr lang="es-MX" sz="2000" b="0" cap="none" dirty="0" err="1" smtClean="0">
                <a:latin typeface="Literata"/>
              </a:rPr>
              <a:t>geolocalización</a:t>
            </a:r>
            <a:r>
              <a:rPr lang="es-MX" sz="2000" b="0" cap="none" dirty="0" smtClean="0">
                <a:latin typeface="Literata"/>
              </a:rPr>
              <a:t> de predios (</a:t>
            </a:r>
            <a:r>
              <a:rPr lang="es-MX" sz="2000" b="0" cap="none" dirty="0" err="1" smtClean="0">
                <a:latin typeface="Literata"/>
              </a:rPr>
              <a:t>gps</a:t>
            </a:r>
            <a:r>
              <a:rPr lang="es-MX" sz="2000" b="0" cap="none" dirty="0" smtClean="0">
                <a:latin typeface="Literata"/>
              </a:rPr>
              <a:t>), aplicación de entrevistas directas en campo a productores y/o propietarios.</a:t>
            </a:r>
          </a:p>
          <a:p>
            <a:pPr algn="just"/>
            <a:r>
              <a:rPr lang="es-MX" sz="2000" b="0" cap="none" dirty="0">
                <a:latin typeface="Literata"/>
              </a:rPr>
              <a:t>A</a:t>
            </a:r>
            <a:r>
              <a:rPr lang="es-MX" sz="2000" b="0" cap="none" dirty="0" smtClean="0">
                <a:latin typeface="Literata"/>
              </a:rPr>
              <a:t>l final de cada padrón que se realice se obtendrá información referente a: datos generales de los productores, ubicación, superficie, producción, labores culturales, comercialización, sanidad; entre otras variables, para generar datos que apoyen en la planeación y toma de decisiones.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6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4765" y="228226"/>
            <a:ext cx="7687235" cy="847538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INFORMACIÓN ESTATAL AGROPECUARIA</a:t>
            </a:r>
            <a:br>
              <a:rPr lang="es-MX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(SISTEMAS DE INFORMACIÓN GEOGRÁFICO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1465729"/>
            <a:ext cx="10058400" cy="2272553"/>
          </a:xfrm>
        </p:spPr>
        <p:txBody>
          <a:bodyPr>
            <a:normAutofit/>
          </a:bodyPr>
          <a:lstStyle/>
          <a:p>
            <a:pPr algn="just"/>
            <a:r>
              <a:rPr lang="es-CO" sz="2000" b="0" cap="none" dirty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s-CO" sz="2000" b="0" cap="none" dirty="0" smtClean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l utilizar esta herramienta en conjunto con las bases de datos, nos permite contar con información geoespacial confiable y oportuna del sector agropecuario, con el fin de compartir y mostrar la información geográficamente referenciada, y así apoyar en la toma de decisiones de los agentes públicos y privados que participen en las cadenas agroalimentarias</a:t>
            </a:r>
            <a:r>
              <a:rPr lang="es-CO" sz="2000" b="0" dirty="0" smtClean="0">
                <a:latin typeface="Literata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MX" sz="2000" b="0" dirty="0">
              <a:latin typeface="Literata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0" y="3406592"/>
            <a:ext cx="3702350" cy="26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25788" y="282388"/>
            <a:ext cx="7566212" cy="618563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PLATAFORMA ESTATAL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AGROPECUARIA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1452282"/>
            <a:ext cx="10058400" cy="4639236"/>
          </a:xfrm>
        </p:spPr>
        <p:txBody>
          <a:bodyPr>
            <a:normAutofit/>
          </a:bodyPr>
          <a:lstStyle/>
          <a:p>
            <a:pPr algn="just"/>
            <a:r>
              <a:rPr lang="es-MX" sz="2000" b="0" cap="none" dirty="0">
                <a:latin typeface="Literata"/>
              </a:rPr>
              <a:t>L</a:t>
            </a:r>
            <a:r>
              <a:rPr lang="es-MX" sz="2000" b="0" cap="none" dirty="0" smtClean="0">
                <a:latin typeface="Literata"/>
              </a:rPr>
              <a:t>os datos estadísticos agropecuarios son de gran importancia para informar a los actores rurales y agentes económicos que participan en la producción y en los mercados agropecuarios, esto para la toma de decisiones.</a:t>
            </a:r>
          </a:p>
          <a:p>
            <a:pPr algn="just"/>
            <a:r>
              <a:rPr lang="es-MX" sz="2000" b="0" cap="none" dirty="0">
                <a:latin typeface="Literata"/>
              </a:rPr>
              <a:t>E</a:t>
            </a:r>
            <a:r>
              <a:rPr lang="es-MX" sz="2000" b="0" cap="none" dirty="0" smtClean="0">
                <a:latin typeface="Literata"/>
              </a:rPr>
              <a:t>s por esta razón que se creó una plataforma estatal agropecuaria, para facilitar la consulta de información agropecuaria del estado de san Luis potosí, esta plataforma se estará actualizando constantemente (mensual y anual), y será publicada en el portal:</a:t>
            </a:r>
          </a:p>
          <a:p>
            <a:pPr algn="just"/>
            <a:r>
              <a:rPr lang="es-MX" sz="2000" b="0" cap="none" dirty="0" smtClean="0">
                <a:latin typeface="Literata"/>
              </a:rPr>
              <a:t>http://www.campopotosino.gob.mx/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48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18212" y="161365"/>
            <a:ext cx="7673788" cy="968188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PLATAFORMA ESTATAL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AGROPECUARIA</a:t>
            </a:r>
            <a:b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CARACTERÍSTICAS DE LA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PLATAFORMA 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1452282"/>
            <a:ext cx="10058400" cy="463923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b="0" cap="none" dirty="0">
                <a:latin typeface="Literata"/>
              </a:rPr>
              <a:t>C</a:t>
            </a:r>
            <a:r>
              <a:rPr lang="es-MX" sz="2000" b="0" cap="none" dirty="0" smtClean="0">
                <a:latin typeface="Literata"/>
              </a:rPr>
              <a:t>umple con su objetivo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b="0" cap="none" dirty="0">
                <a:latin typeface="Literata"/>
              </a:rPr>
              <a:t>F</a:t>
            </a:r>
            <a:r>
              <a:rPr lang="es-MX" sz="2000" b="0" cap="none" dirty="0" smtClean="0">
                <a:latin typeface="Literata"/>
              </a:rPr>
              <a:t>ácil de usar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b="0" cap="none" dirty="0">
                <a:latin typeface="Literata"/>
              </a:rPr>
              <a:t>S</a:t>
            </a:r>
            <a:r>
              <a:rPr lang="es-MX" sz="2000" b="0" cap="none" dirty="0" smtClean="0">
                <a:latin typeface="Literata"/>
              </a:rPr>
              <a:t>eguridad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b="0" cap="none" dirty="0">
                <a:latin typeface="Literata"/>
              </a:rPr>
              <a:t>P</a:t>
            </a:r>
            <a:r>
              <a:rPr lang="es-MX" sz="2000" b="0" cap="none" dirty="0" smtClean="0">
                <a:latin typeface="Literata"/>
              </a:rPr>
              <a:t>uede ser utilizado por muchas personas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b="0" cap="none" dirty="0">
                <a:latin typeface="Literata"/>
              </a:rPr>
              <a:t>R</a:t>
            </a:r>
            <a:r>
              <a:rPr lang="es-MX" sz="2000" b="0" cap="none" dirty="0" smtClean="0">
                <a:latin typeface="Literata"/>
              </a:rPr>
              <a:t>ápido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000" b="0" cap="none" dirty="0">
                <a:latin typeface="Literata"/>
              </a:rPr>
              <a:t>A</a:t>
            </a:r>
            <a:r>
              <a:rPr lang="es-MX" sz="2000" b="0" cap="none" dirty="0" smtClean="0">
                <a:latin typeface="Literata"/>
              </a:rPr>
              <a:t>ctualizaciones periódicas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16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18212" y="107576"/>
            <a:ext cx="7673788" cy="96818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PLATAFORMA ESTATAL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AGROPECUARIA</a:t>
            </a:r>
            <a:b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TIPOS DE CONSULTAS CON LA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PLATAFORMA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DEL SEA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1452282"/>
            <a:ext cx="10058400" cy="4639236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Literata"/>
              </a:rPr>
              <a:t>Por Municipio.-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</a:rPr>
              <a:t>Resumen de datos históricos de los 58 municipios del estado de SLP (Localización, principales localidades, clima predominante e Hidrografía</a:t>
            </a:r>
            <a:r>
              <a:rPr lang="es-MX" sz="2000" dirty="0" smtClean="0">
                <a:solidFill>
                  <a:schemeClr val="bg1"/>
                </a:solidFill>
              </a:rPr>
              <a:t>).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</a:rPr>
              <a:t>Datos históricos y avances agrícolas de los ciclos primavera-verano, otoño-invierno y perennes, relativos a superficie sembrada (ha.), cosechada (ha.), producción obtenida (Ton, gruesas y miles Litros), valor de la producción (Miles de Pesos) entre otras variables</a:t>
            </a:r>
            <a:r>
              <a:rPr lang="es-MX" sz="2000" dirty="0" smtClean="0">
                <a:solidFill>
                  <a:schemeClr val="bg1"/>
                </a:solidFill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</a:rPr>
              <a:t>Datos históricos y avances pecuarios, relativos a la producción obtenida (Ton y Miles Litros) y el valor de la producción (Miles de Pesos</a:t>
            </a:r>
            <a:r>
              <a:rPr lang="es-MX" sz="2000" dirty="0" smtClean="0">
                <a:solidFill>
                  <a:schemeClr val="bg1"/>
                </a:solidFill>
              </a:rPr>
              <a:t>).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MX" sz="2000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bg1"/>
                </a:solidFill>
              </a:rPr>
              <a:t>Top agrícola y Pecuario, referente al Volumen de la Producción por municipio, en donde se muestra el lugar que ocupa y que municipios le siguen.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86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potosí rgc">
      <a:dk1>
        <a:srgbClr val="6F6F6F"/>
      </a:dk1>
      <a:lt1>
        <a:sysClr val="window" lastClr="FFFFFF"/>
      </a:lt1>
      <a:dk2>
        <a:srgbClr val="6F6F6F"/>
      </a:dk2>
      <a:lt2>
        <a:srgbClr val="AFB6BC"/>
      </a:lt2>
      <a:accent1>
        <a:srgbClr val="009A3E"/>
      </a:accent1>
      <a:accent2>
        <a:srgbClr val="D40C7E"/>
      </a:accent2>
      <a:accent3>
        <a:srgbClr val="00692F"/>
      </a:accent3>
      <a:accent4>
        <a:srgbClr val="710D20"/>
      </a:accent4>
      <a:accent5>
        <a:srgbClr val="000000"/>
      </a:accent5>
      <a:accent6>
        <a:srgbClr val="E3E5E6"/>
      </a:accent6>
      <a:hlink>
        <a:srgbClr val="009A3E"/>
      </a:hlink>
      <a:folHlink>
        <a:srgbClr val="DC04BD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1054</Words>
  <Application>Microsoft Office PowerPoint</Application>
  <PresentationFormat>Panorámica</PresentationFormat>
  <Paragraphs>75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 Unicode MS</vt:lpstr>
      <vt:lpstr>Calibri</vt:lpstr>
      <vt:lpstr>Literata</vt:lpstr>
      <vt:lpstr>Montserrat</vt:lpstr>
      <vt:lpstr>Wingdings</vt:lpstr>
      <vt:lpstr>Retrospección</vt:lpstr>
      <vt:lpstr>“SISTEMA ESTATAL DE INFORMACIÓN AGROPECUARIA”</vt:lpstr>
      <vt:lpstr>¿QUE ES EL SISTEMA ESTATAL DE INFORMACIÓN AGROPECUARIA?</vt:lpstr>
      <vt:lpstr>INFORMACIÓN ESTATAL AGROPECUARIA (ESTADÍSTICAS AGROPECUARIAS)</vt:lpstr>
      <vt:lpstr>INFORMACIÓN ESTATAL AGROPECUARIA (ESTADÍSTICAS AGROPECUARIAS)</vt:lpstr>
      <vt:lpstr>INFORMACIÓN ESTATAL AGROPECUARIA (PADRONES AGROPECUARIOS)</vt:lpstr>
      <vt:lpstr>INFORMACIÓN ESTATAL AGROPECUARIA (SISTEMAS DE INFORMACIÓN GEOGRÁFICO)</vt:lpstr>
      <vt:lpstr>PLATAFORMA ESTATAL AGROPECUARIA</vt:lpstr>
      <vt:lpstr>PLATAFORMA ESTATAL AGROPECUARIA CARACTERÍSTICAS DE LA PLATAFORMA </vt:lpstr>
      <vt:lpstr>PLATAFORMA ESTATAL AGROPECUARIA TIPOS DE CONSULTAS CON LA PLATAFORMA DEL SEA</vt:lpstr>
      <vt:lpstr>PLATAFORMA ESTATAL AGROPECUARIA TIPOS DE CONSULTAS CON LA PLATAFORMA DEL SEA</vt:lpstr>
      <vt:lpstr>CAMPO POTOSINO  (MEDIO DE DIFUSIÓN)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SONIA</cp:lastModifiedBy>
  <cp:revision>22</cp:revision>
  <dcterms:created xsi:type="dcterms:W3CDTF">2022-02-10T17:38:45Z</dcterms:created>
  <dcterms:modified xsi:type="dcterms:W3CDTF">2022-02-10T20:10:25Z</dcterms:modified>
  <cp:contentStatus/>
</cp:coreProperties>
</file>